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  <p:sldMasterId id="2147483651" r:id="rId6"/>
    <p:sldMasterId id="2147483655" r:id="rId7"/>
    <p:sldMasterId id="2147483657" r:id="rId8"/>
  </p:sldMasterIdLst>
  <p:notesMasterIdLst>
    <p:notesMasterId r:id="rId24"/>
  </p:notesMasterIdLst>
  <p:handoutMasterIdLst>
    <p:handoutMasterId r:id="rId25"/>
  </p:handoutMasterIdLst>
  <p:sldIdLst>
    <p:sldId id="256" r:id="rId9"/>
    <p:sldId id="257" r:id="rId10"/>
    <p:sldId id="266" r:id="rId11"/>
    <p:sldId id="265" r:id="rId12"/>
    <p:sldId id="274" r:id="rId13"/>
    <p:sldId id="267" r:id="rId14"/>
    <p:sldId id="281" r:id="rId15"/>
    <p:sldId id="282" r:id="rId16"/>
    <p:sldId id="269" r:id="rId17"/>
    <p:sldId id="270" r:id="rId18"/>
    <p:sldId id="271" r:id="rId19"/>
    <p:sldId id="264" r:id="rId20"/>
    <p:sldId id="279" r:id="rId21"/>
    <p:sldId id="278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696969"/>
    <a:srgbClr val="55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1"/>
    <p:restoredTop sz="95785"/>
  </p:normalViewPr>
  <p:slideViewPr>
    <p:cSldViewPr>
      <p:cViewPr varScale="1">
        <p:scale>
          <a:sx n="175" d="100"/>
          <a:sy n="175" d="100"/>
        </p:scale>
        <p:origin x="50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3135-C026-4948-A4BB-C1B89BF144BC}" type="datetimeFigureOut">
              <a:rPr lang="en-IN" smtClean="0"/>
              <a:t>04/06/21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9F2D5-C16E-4FE1-888B-9CB179787F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46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EA9F-DA69-4BF2-828B-FFE30711683F}" type="datetimeFigureOut">
              <a:rPr lang="en-IN" smtClean="0"/>
              <a:t>04/06/21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EACE0-845F-4B7F-9AF5-7457E69D44A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ACE0-845F-4B7F-9AF5-7457E69D44A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Toyota\PPT TEMPLATE DESIGN\JPEGS\PPT Design ver 03cmyk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0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oyota\PPT TEMPLATE DESIGN\JPEGS\PPT Design ver 03cmyk-0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680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oyota\PPT TEMPLATE DESIGN\JPEGS\PPT Design ver 03cmyk-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32099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oyota\PPT TEMPLATE DESIGN\JPEGS\PPT Design ver 03cmyk-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3329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oyota\PPT TEMPLATE DESIGN\JPEGS\PPT Design ver 03cmyk-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86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2338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oyota\PPT TEMPLATE DESIGN\JPEGS\BLANK SLIDE-1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545454"/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5629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3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98F8-D8FC-4E38-86D0-2D1A2506F4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95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203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1888-C281-4648-8C5D-2337778B4E3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70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6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3679E-0C26-C142-95F0-A9DA18AD41CE}"/>
              </a:ext>
            </a:extLst>
          </p:cNvPr>
          <p:cNvSpPr txBox="1"/>
          <p:nvPr/>
        </p:nvSpPr>
        <p:spPr>
          <a:xfrm>
            <a:off x="107504" y="1491630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45454"/>
                </a:solidFill>
                <a:latin typeface="Raleway Medium" pitchFamily="34" charset="0"/>
              </a:rPr>
              <a:t>Computer Vision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3618E-4F4D-8747-84EF-3C011B199E62}"/>
              </a:ext>
            </a:extLst>
          </p:cNvPr>
          <p:cNvSpPr txBox="1"/>
          <p:nvPr/>
        </p:nvSpPr>
        <p:spPr>
          <a:xfrm>
            <a:off x="107504" y="2236971"/>
            <a:ext cx="532859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/>
              <a:t>Making Models Trustworthy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942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Good Practices and ways to improve Model</a:t>
            </a:r>
          </a:p>
        </p:txBody>
      </p:sp>
    </p:spTree>
    <p:extLst>
      <p:ext uri="{BB962C8B-B14F-4D97-AF65-F5344CB8AC3E}">
        <p14:creationId xmlns:p14="http://schemas.microsoft.com/office/powerpoint/2010/main" val="183363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Python in 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4679F-7BCF-6C44-95D4-EC165A4BAF72}"/>
              </a:ext>
            </a:extLst>
          </p:cNvPr>
          <p:cNvSpPr/>
          <p:nvPr/>
        </p:nvSpPr>
        <p:spPr>
          <a:xfrm>
            <a:off x="251520" y="113159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Python + </a:t>
            </a:r>
            <a:r>
              <a:rPr lang="en-US" dirty="0" err="1">
                <a:solidFill>
                  <a:srgbClr val="545454"/>
                </a:solidFill>
              </a:rPr>
              <a:t>Jupyter</a:t>
            </a:r>
            <a:r>
              <a:rPr lang="en-US" dirty="0">
                <a:solidFill>
                  <a:srgbClr val="545454"/>
                </a:solidFill>
              </a:rPr>
              <a:t> notebooks comes in handy to generate and visualize saliency maps and intra model layers.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Generating special saliency map yard sticks and using those yard sticks to validate future model roll-outs is possible with the help of python pipeline.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It is easy to store the model evaluation results in Python data frame and analyze the reason for failure.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All of the functionalities in the proposed idea greatly rely on packages available in Python. </a:t>
            </a:r>
          </a:p>
        </p:txBody>
      </p:sp>
    </p:spTree>
    <p:extLst>
      <p:ext uri="{BB962C8B-B14F-4D97-AF65-F5344CB8AC3E}">
        <p14:creationId xmlns:p14="http://schemas.microsoft.com/office/powerpoint/2010/main" val="215755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228371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Raleway Medium" pitchFamily="34" charset="0"/>
                <a:cs typeface="Sarabun" pitchFamily="2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79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36EE8A-7F2F-1843-A182-F591672E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99636-374C-A047-830F-47437BA4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67563"/>
            <a:ext cx="6130709" cy="344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7FDE7-97B6-7E4D-8624-0B94CE6AD972}"/>
              </a:ext>
            </a:extLst>
          </p:cNvPr>
          <p:cNvSpPr txBox="1"/>
          <p:nvPr/>
        </p:nvSpPr>
        <p:spPr>
          <a:xfrm>
            <a:off x="2915816" y="122265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074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093B-7E5D-CA4F-9465-00AB1DA4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9CFEF-5044-2848-ADB1-0DF767E6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1203598"/>
            <a:ext cx="5606472" cy="315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24D09-A551-9340-B52B-99C6BB825327}"/>
              </a:ext>
            </a:extLst>
          </p:cNvPr>
          <p:cNvSpPr txBox="1"/>
          <p:nvPr/>
        </p:nvSpPr>
        <p:spPr>
          <a:xfrm>
            <a:off x="2915816" y="122265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Gradient 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0747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D0063-2DC2-0A4C-B054-DA105CB8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5AE23-3C43-EE44-8435-F92AB1AB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75606"/>
            <a:ext cx="5760640" cy="324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5077A-F17E-B143-9D76-D65DB9A9C275}"/>
              </a:ext>
            </a:extLst>
          </p:cNvPr>
          <p:cNvSpPr txBox="1"/>
          <p:nvPr/>
        </p:nvSpPr>
        <p:spPr>
          <a:xfrm>
            <a:off x="2627784" y="12226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Unitwise</a:t>
            </a:r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 </a:t>
            </a:r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ananlysis</a:t>
            </a:r>
            <a:endParaRPr lang="en-IN" sz="3200" dirty="0">
              <a:solidFill>
                <a:srgbClr val="545454"/>
              </a:solidFill>
              <a:latin typeface="Raleway" pitchFamily="34" charset="0"/>
              <a:cs typeface="Sarabu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754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12226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to Expect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545454"/>
                </a:solidFill>
              </a:rPr>
              <a:t>By the end of this talk, you will know</a:t>
            </a:r>
          </a:p>
          <a:p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Why do we need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What is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Types/Stages in improving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How to improve model accuracy using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Experiments with model Interpretability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Toolkits for CV interpretability : Torch vision, Boilerplate codes in TF &amp; </a:t>
            </a:r>
            <a:r>
              <a:rPr lang="en-IN" sz="2000" dirty="0" err="1">
                <a:solidFill>
                  <a:srgbClr val="545454"/>
                </a:solidFill>
              </a:rPr>
              <a:t>Pytorch</a:t>
            </a:r>
            <a:r>
              <a:rPr lang="en-IN" sz="2000" dirty="0">
                <a:solidFill>
                  <a:srgbClr val="545454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4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7984" y="122265"/>
            <a:ext cx="3960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is model Interpretability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05C61-D238-154C-82E1-926AFE9026FB}"/>
              </a:ext>
            </a:extLst>
          </p:cNvPr>
          <p:cNvSpPr txBox="1"/>
          <p:nvPr/>
        </p:nvSpPr>
        <p:spPr>
          <a:xfrm>
            <a:off x="899592" y="1419622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Explaining the reasoning behind the Model’s decision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What Features or group of features attributed/caused the decision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Local and global impact of features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Model Invariance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What does the model look for in an image/data</a:t>
            </a:r>
          </a:p>
        </p:txBody>
      </p:sp>
    </p:spTree>
    <p:extLst>
      <p:ext uri="{BB962C8B-B14F-4D97-AF65-F5344CB8AC3E}">
        <p14:creationId xmlns:p14="http://schemas.microsoft.com/office/powerpoint/2010/main" val="130199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3928" y="122265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Why Interpretability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Most of the models are judged based on accuracy metrics such as precision and recall of validation and test set.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While it is important to note the model accuracy scores, we have no way to check why the model responded the way it did.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Deploying any real-world safety-critical applications without understanding the models in depth can have unintended side effects.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Model Interpretability gives us the ability to understand the reasoning behind the model’s decision.</a:t>
            </a:r>
          </a:p>
          <a:p>
            <a:endParaRPr lang="en-US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7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CD82-0855-8F4D-AAB5-EFBE37BA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2836-CF5A-EF4D-88CB-79C6DDAF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03598"/>
            <a:ext cx="6388139" cy="3312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948D8-3FA9-8B4E-9200-29940D43EE86}"/>
              </a:ext>
            </a:extLst>
          </p:cNvPr>
          <p:cNvSpPr txBox="1"/>
          <p:nvPr/>
        </p:nvSpPr>
        <p:spPr>
          <a:xfrm>
            <a:off x="3923928" y="122265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Stronger Case for Model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6067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Model Interpretability Stages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846F13B-4E16-D640-B7A0-ECD447D665DD}"/>
              </a:ext>
            </a:extLst>
          </p:cNvPr>
          <p:cNvSpPr/>
          <p:nvPr/>
        </p:nvSpPr>
        <p:spPr>
          <a:xfrm>
            <a:off x="755576" y="1923678"/>
            <a:ext cx="1512168" cy="16561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02171F-1B65-584B-B41A-BCEA6AA5CBDF}"/>
              </a:ext>
            </a:extLst>
          </p:cNvPr>
          <p:cNvSpPr/>
          <p:nvPr/>
        </p:nvSpPr>
        <p:spPr>
          <a:xfrm>
            <a:off x="3275857" y="1923678"/>
            <a:ext cx="1512168" cy="165618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During Training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502A7B-AAFE-6648-9C26-19C2AF39CD35}"/>
              </a:ext>
            </a:extLst>
          </p:cNvPr>
          <p:cNvSpPr/>
          <p:nvPr/>
        </p:nvSpPr>
        <p:spPr>
          <a:xfrm>
            <a:off x="5868144" y="1923678"/>
            <a:ext cx="1512168" cy="165618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Training</a:t>
            </a:r>
          </a:p>
        </p:txBody>
      </p:sp>
    </p:spTree>
    <p:extLst>
      <p:ext uri="{BB962C8B-B14F-4D97-AF65-F5344CB8AC3E}">
        <p14:creationId xmlns:p14="http://schemas.microsoft.com/office/powerpoint/2010/main" val="21333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122265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Interpretability Techniques In CV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A306F9-9D73-5D49-B603-3618817E66C2}"/>
              </a:ext>
            </a:extLst>
          </p:cNvPr>
          <p:cNvGrpSpPr/>
          <p:nvPr/>
        </p:nvGrpSpPr>
        <p:grpSpPr>
          <a:xfrm>
            <a:off x="4355976" y="1419622"/>
            <a:ext cx="4131618" cy="2771188"/>
            <a:chOff x="495432" y="1347614"/>
            <a:chExt cx="5571778" cy="33513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D20590-9F9D-0C48-B96E-31D8C15A5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32" y="1347614"/>
              <a:ext cx="5571778" cy="33513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22D8F6-15BD-134E-AB31-3FD9A8B3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851670"/>
              <a:ext cx="1368152" cy="10801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AC88D6-540C-0047-96E3-318E9026F044}"/>
              </a:ext>
            </a:extLst>
          </p:cNvPr>
          <p:cNvSpPr txBox="1"/>
          <p:nvPr/>
        </p:nvSpPr>
        <p:spPr>
          <a:xfrm>
            <a:off x="539552" y="1199482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Semantic Maps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Feature Space approaches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Generative Techniques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Unit and layer analysis and visualization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9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2226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Saliency -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7588A-372F-E149-AC51-291EA026235C}"/>
              </a:ext>
            </a:extLst>
          </p:cNvPr>
          <p:cNvSpPr txBox="1"/>
          <p:nvPr/>
        </p:nvSpPr>
        <p:spPr>
          <a:xfrm>
            <a:off x="1054696" y="1059582"/>
            <a:ext cx="3528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45454"/>
                </a:solidFill>
              </a:rPr>
              <a:t>Techniques to catch Saliency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Grad 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Full Grad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Integrated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Input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Deep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Deep Lift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0D28-CEA2-0143-9B97-E3DB1489AC08}"/>
              </a:ext>
            </a:extLst>
          </p:cNvPr>
          <p:cNvSpPr txBox="1"/>
          <p:nvPr/>
        </p:nvSpPr>
        <p:spPr>
          <a:xfrm>
            <a:off x="5868144" y="1448365"/>
            <a:ext cx="2304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</a:rPr>
              <a:t>Core Elements behind the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SmoothGrad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Deconvnet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Guided Backprop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BackProp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45454"/>
              </a:solidFill>
            </a:endParaRP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078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39C97-DED5-CE40-9438-7E7C8A91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5434"/>
            <a:ext cx="8298160" cy="33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DD7471F744145B1F883EE92C89E87" ma:contentTypeVersion="5" ma:contentTypeDescription="Create a new document." ma:contentTypeScope="" ma:versionID="ce2f7ef76eaeefa45f89d98e3e632f3c">
  <xsd:schema xmlns:xsd="http://www.w3.org/2001/XMLSchema" xmlns:xs="http://www.w3.org/2001/XMLSchema" xmlns:p="http://schemas.microsoft.com/office/2006/metadata/properties" xmlns:ns2="656fccda-520f-4be6-b35d-6940656ee924" xmlns:ns3="ae345e1a-e31a-49b1-a5b0-33d32bb6d0bb" targetNamespace="http://schemas.microsoft.com/office/2006/metadata/properties" ma:root="true" ma:fieldsID="8484490227324f65550907da2eb48f65" ns2:_="" ns3:_="">
    <xsd:import namespace="656fccda-520f-4be6-b35d-6940656ee924"/>
    <xsd:import namespace="ae345e1a-e31a-49b1-a5b0-33d32bb6d0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fccda-520f-4be6-b35d-6940656ee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45e1a-e31a-49b1-a5b0-33d32bb6d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63AE7D-F466-4767-9E1C-B357008FE0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2E6026-5EA0-497F-BA7A-EC48BBD8F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6fccda-520f-4be6-b35d-6940656ee924"/>
    <ds:schemaRef ds:uri="ae345e1a-e31a-49b1-a5b0-33d32bb6d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E22E80-7797-4976-8A26-4F8E3EAE63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387</Words>
  <Application>Microsoft Macintosh PowerPoint</Application>
  <PresentationFormat>On-screen Show (16:9)</PresentationFormat>
  <Paragraphs>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 New</vt:lpstr>
      <vt:lpstr>Raleway</vt:lpstr>
      <vt:lpstr>Raleway Medium</vt:lpstr>
      <vt:lpstr>Office Theme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Harshavardhan Thirupathi (TCIN)</cp:lastModifiedBy>
  <cp:revision>113</cp:revision>
  <dcterms:created xsi:type="dcterms:W3CDTF">2021-01-27T12:37:27Z</dcterms:created>
  <dcterms:modified xsi:type="dcterms:W3CDTF">2021-06-04T05:22:21Z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0x0101006F5DD7471F744145B1F883EE92C89E87</vt:lpwstr>
  </property>
</Properties>
</file>